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63" r:id="rId5"/>
    <p:sldId id="264" r:id="rId6"/>
    <p:sldId id="281" r:id="rId7"/>
    <p:sldId id="282" r:id="rId8"/>
    <p:sldId id="276" r:id="rId9"/>
    <p:sldId id="284" r:id="rId10"/>
    <p:sldId id="283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67" r:id="rId19"/>
    <p:sldId id="292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AC2526"/>
    <a:srgbClr val="9F3364"/>
    <a:srgbClr val="903055"/>
    <a:srgbClr val="FF2F2F"/>
    <a:srgbClr val="C2292F"/>
    <a:srgbClr val="C1292E"/>
    <a:srgbClr val="AD2525"/>
    <a:srgbClr val="A22700"/>
    <a:srgbClr val="C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58E0-2EA8-4F2A-8471-F3A8D6A972B2}" type="datetimeFigureOut">
              <a:rPr lang="de-DE" smtClean="0"/>
              <a:t>19.09.2019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F305-C025-4E5D-AB74-728E4983E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6682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58E0-2EA8-4F2A-8471-F3A8D6A972B2}" type="datetimeFigureOut">
              <a:rPr lang="de-DE" smtClean="0"/>
              <a:t>19.09.2019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F305-C025-4E5D-AB74-728E4983E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26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58E0-2EA8-4F2A-8471-F3A8D6A972B2}" type="datetimeFigureOut">
              <a:rPr lang="de-DE" smtClean="0"/>
              <a:t>19.09.2019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F305-C025-4E5D-AB74-728E4983E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934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58E0-2EA8-4F2A-8471-F3A8D6A972B2}" type="datetimeFigureOut">
              <a:rPr lang="de-DE" smtClean="0"/>
              <a:t>19.09.2019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F305-C025-4E5D-AB74-728E4983E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26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58E0-2EA8-4F2A-8471-F3A8D6A972B2}" type="datetimeFigureOut">
              <a:rPr lang="de-DE" smtClean="0"/>
              <a:t>19.09.2019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F305-C025-4E5D-AB74-728E4983E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58E0-2EA8-4F2A-8471-F3A8D6A972B2}" type="datetimeFigureOut">
              <a:rPr lang="de-DE" smtClean="0"/>
              <a:t>19.09.2019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F305-C025-4E5D-AB74-728E4983E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685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58E0-2EA8-4F2A-8471-F3A8D6A972B2}" type="datetimeFigureOut">
              <a:rPr lang="de-DE" smtClean="0"/>
              <a:t>19.09.2019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F305-C025-4E5D-AB74-728E4983E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98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58E0-2EA8-4F2A-8471-F3A8D6A972B2}" type="datetimeFigureOut">
              <a:rPr lang="de-DE" smtClean="0"/>
              <a:t>19.09.2019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F305-C025-4E5D-AB74-728E4983E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85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58E0-2EA8-4F2A-8471-F3A8D6A972B2}" type="datetimeFigureOut">
              <a:rPr lang="de-DE" smtClean="0"/>
              <a:t>19.09.2019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F305-C025-4E5D-AB74-728E4983E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1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58E0-2EA8-4F2A-8471-F3A8D6A972B2}" type="datetimeFigureOut">
              <a:rPr lang="de-DE" smtClean="0"/>
              <a:t>19.09.2019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F305-C025-4E5D-AB74-728E4983E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00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58E0-2EA8-4F2A-8471-F3A8D6A972B2}" type="datetimeFigureOut">
              <a:rPr lang="de-DE" smtClean="0"/>
              <a:t>19.09.2019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7F305-C025-4E5D-AB74-728E4983E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473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58E0-2EA8-4F2A-8471-F3A8D6A972B2}" type="datetimeFigureOut">
              <a:rPr lang="de-DE" smtClean="0"/>
              <a:t>19.09.2019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7F305-C025-4E5D-AB74-728E4983E7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293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nswergarden.ch/98798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nswergarden.ch/98474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nswergarden.ch/98474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949281"/>
            <a:ext cx="1907032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3275856" y="182894"/>
            <a:ext cx="184731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910808" y="1227798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Globales Lernen in Live-Chats mit Partner*innen aus Afrika, Asien und Lateinamerika</a:t>
            </a:r>
          </a:p>
        </p:txBody>
      </p:sp>
      <p:sp>
        <p:nvSpPr>
          <p:cNvPr id="14" name="Rechteck 13"/>
          <p:cNvSpPr/>
          <p:nvPr/>
        </p:nvSpPr>
        <p:spPr>
          <a:xfrm>
            <a:off x="611560" y="4092940"/>
            <a:ext cx="792088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solidFill>
                  <a:prstClr val="black"/>
                </a:solidFill>
              </a:rPr>
              <a:t>Workshop im </a:t>
            </a:r>
            <a:r>
              <a:rPr lang="en-US" dirty="0" err="1">
                <a:solidFill>
                  <a:prstClr val="black"/>
                </a:solidFill>
              </a:rPr>
              <a:t>Rahmen</a:t>
            </a:r>
            <a:r>
              <a:rPr lang="en-US" dirty="0">
                <a:solidFill>
                  <a:prstClr val="black"/>
                </a:solidFill>
              </a:rPr>
              <a:t> der Auftaktveranstaltung </a:t>
            </a:r>
          </a:p>
          <a:p>
            <a:pPr lvl="0" algn="ctr"/>
            <a:r>
              <a:rPr lang="en-US" dirty="0">
                <a:solidFill>
                  <a:prstClr val="black"/>
                </a:solidFill>
              </a:rPr>
              <a:t>“Demokratisch </a:t>
            </a:r>
            <a:r>
              <a:rPr lang="en-US" dirty="0" err="1">
                <a:solidFill>
                  <a:prstClr val="black"/>
                </a:solidFill>
              </a:rPr>
              <a:t>gestalten</a:t>
            </a:r>
            <a:r>
              <a:rPr lang="en-US" dirty="0">
                <a:solidFill>
                  <a:prstClr val="black"/>
                </a:solidFill>
              </a:rPr>
              <a:t>” am 02.09.2019</a:t>
            </a:r>
          </a:p>
          <a:p>
            <a:pPr lvl="0"/>
            <a:endParaRPr lang="en-US" sz="2300" i="1" dirty="0">
              <a:solidFill>
                <a:prstClr val="black"/>
              </a:solidFill>
            </a:endParaRPr>
          </a:p>
          <a:p>
            <a:pPr lvl="0" algn="ctr"/>
            <a:r>
              <a:rPr lang="en-US" sz="2000" dirty="0">
                <a:solidFill>
                  <a:prstClr val="black"/>
                </a:solidFill>
              </a:rPr>
              <a:t>Gabriele Janecki und Sarah Laustroer, VNB</a:t>
            </a:r>
          </a:p>
          <a:p>
            <a:pPr lvl="0" algn="ctr"/>
            <a:r>
              <a:rPr lang="en-US" sz="2000" dirty="0">
                <a:solidFill>
                  <a:prstClr val="black"/>
                </a:solidFill>
              </a:rPr>
              <a:t>April Lai, </a:t>
            </a:r>
            <a:r>
              <a:rPr lang="en-US" sz="2000" dirty="0" err="1">
                <a:solidFill>
                  <a:prstClr val="black"/>
                </a:solidFill>
              </a:rPr>
              <a:t>Greeners</a:t>
            </a:r>
            <a:r>
              <a:rPr lang="en-US" sz="2000" dirty="0">
                <a:solidFill>
                  <a:prstClr val="black"/>
                </a:solidFill>
              </a:rPr>
              <a:t> South / Asian Migrant Union, Hongkong (per Skype)</a:t>
            </a:r>
            <a:endParaRPr lang="de-DE" sz="2000" dirty="0">
              <a:solidFill>
                <a:prstClr val="black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391296"/>
            <a:ext cx="2834886" cy="597460"/>
          </a:xfrm>
          <a:prstGeom prst="rect">
            <a:avLst/>
          </a:prstGeom>
        </p:spPr>
      </p:pic>
      <p:pic>
        <p:nvPicPr>
          <p:cNvPr id="12" name="Grafik 11" descr="C:\Users\Gabriele.Janecki\OneDrive - VNB e.V\Lernwerkstatt\Antrag 2016 - 2018\Online-Learning\skype interviews\2018-05-23_Interview Geofrey\IMG_238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1" t="29305" r="3898"/>
          <a:stretch/>
        </p:blipFill>
        <p:spPr bwMode="auto">
          <a:xfrm>
            <a:off x="910808" y="2299470"/>
            <a:ext cx="2371425" cy="1580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fik 12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" b="756"/>
          <a:stretch/>
        </p:blipFill>
        <p:spPr bwMode="auto">
          <a:xfrm>
            <a:off x="3420701" y="2292117"/>
            <a:ext cx="2335548" cy="1580400"/>
          </a:xfrm>
          <a:prstGeom prst="rect">
            <a:avLst/>
          </a:prstGeom>
          <a:noFill/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/>
        </p:blipFill>
        <p:spPr>
          <a:xfrm>
            <a:off x="5894717" y="2300020"/>
            <a:ext cx="2370600" cy="15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09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7" y="-1063"/>
            <a:ext cx="2876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3275856" y="182894"/>
            <a:ext cx="184731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1560" y="84024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Themen der Skype-Interviews in Schulen</a:t>
            </a:r>
          </a:p>
        </p:txBody>
      </p:sp>
      <p:sp>
        <p:nvSpPr>
          <p:cNvPr id="2" name="Rechteck 1"/>
          <p:cNvSpPr/>
          <p:nvPr/>
        </p:nvSpPr>
        <p:spPr>
          <a:xfrm>
            <a:off x="611560" y="1916832"/>
            <a:ext cx="785962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Globalisierung und ihre Auswirkung auf die </a:t>
            </a:r>
            <a:r>
              <a:rPr lang="de-DE" sz="20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Adivasi</a:t>
            </a:r>
            <a:r>
              <a:rPr lang="de-DE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in Indien</a:t>
            </a:r>
          </a:p>
          <a:p>
            <a:pPr marL="342900" lvl="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Demografischer Wandel &amp; Zukunftsaussichten von Jugendlichen in Bosnien</a:t>
            </a:r>
          </a:p>
          <a:p>
            <a:pPr marL="342900" lvl="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>
                <a:solidFill>
                  <a:prstClr val="black"/>
                </a:solidFill>
              </a:rPr>
              <a:t>Landwirtschaft, Wasserversorgung und Nachhaltigkeit in Uganda</a:t>
            </a:r>
          </a:p>
          <a:p>
            <a:pPr marL="342900" lvl="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>
                <a:solidFill>
                  <a:prstClr val="black"/>
                </a:solidFill>
              </a:rPr>
              <a:t>Kinderarbeit und Kinderrechte in Uganda</a:t>
            </a:r>
          </a:p>
          <a:p>
            <a:pPr marL="342900" lvl="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>
                <a:solidFill>
                  <a:prstClr val="black"/>
                </a:solidFill>
              </a:rPr>
              <a:t>Arbeitsalltag und Arbeitsrechte in Südafrika</a:t>
            </a:r>
          </a:p>
          <a:p>
            <a:pPr marL="342900" lvl="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>
                <a:solidFill>
                  <a:prstClr val="black"/>
                </a:solidFill>
              </a:rPr>
              <a:t>Schul- und Ausbildungssystem und Arbeitsbedingungen in Hongkong</a:t>
            </a:r>
          </a:p>
          <a:p>
            <a:pPr marL="342900" lvl="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>
                <a:solidFill>
                  <a:prstClr val="black"/>
                </a:solidFill>
              </a:rPr>
              <a:t>Der Weg von der Diktatur zur Demokratie in Chile</a:t>
            </a:r>
          </a:p>
          <a:p>
            <a:pPr marL="342900" lvl="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>
                <a:solidFill>
                  <a:prstClr val="black"/>
                </a:solidFill>
              </a:rPr>
              <a:t>Fragen zur Afrikanischen Union und zum Engagement junger Menschen in Tunesien</a:t>
            </a:r>
          </a:p>
        </p:txBody>
      </p:sp>
    </p:spTree>
    <p:extLst>
      <p:ext uri="{BB962C8B-B14F-4D97-AF65-F5344CB8AC3E}">
        <p14:creationId xmlns:p14="http://schemas.microsoft.com/office/powerpoint/2010/main" val="2079181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7" y="-1063"/>
            <a:ext cx="2876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3275856" y="182894"/>
            <a:ext cx="184731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1560" y="84024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Skype-Interviews in Schulen</a:t>
            </a:r>
          </a:p>
        </p:txBody>
      </p:sp>
      <p:sp>
        <p:nvSpPr>
          <p:cNvPr id="2" name="Rechteck 1"/>
          <p:cNvSpPr/>
          <p:nvPr/>
        </p:nvSpPr>
        <p:spPr>
          <a:xfrm>
            <a:off x="611561" y="1595175"/>
            <a:ext cx="46085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0066"/>
              </a:buClr>
            </a:pPr>
            <a:r>
              <a:rPr lang="de-DE" sz="20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Zielgruppe</a:t>
            </a:r>
          </a:p>
          <a:p>
            <a:pPr lvl="0">
              <a:buClr>
                <a:srgbClr val="CC0066"/>
              </a:buClr>
            </a:pPr>
            <a:r>
              <a:rPr lang="de-DE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Alle Altersgruppen, ggf. Übersetzung nötig</a:t>
            </a:r>
          </a:p>
          <a:p>
            <a:pPr lvl="0">
              <a:buClr>
                <a:srgbClr val="CC0066"/>
              </a:buClr>
            </a:pPr>
            <a:endParaRPr lang="de-DE" sz="20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endParaRPr lang="de-DE" sz="20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Clr>
                <a:srgbClr val="CC0066"/>
              </a:buClr>
            </a:pPr>
            <a:r>
              <a:rPr lang="de-DE" sz="20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Benötigtes Material:</a:t>
            </a:r>
          </a:p>
          <a:p>
            <a:pPr marL="342900" lvl="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Internetfähiges Gerät mit Kamera</a:t>
            </a:r>
          </a:p>
          <a:p>
            <a:pPr marL="342900" lvl="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Internetanschluss</a:t>
            </a:r>
          </a:p>
          <a:p>
            <a:pPr marL="342900" lvl="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(Externe) Lautsprecher</a:t>
            </a:r>
          </a:p>
          <a:p>
            <a:pPr marL="342900" lvl="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Beamer</a:t>
            </a:r>
            <a:endParaRPr lang="de-DE" sz="20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endParaRPr lang="de-DE" sz="20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endParaRPr lang="de-DE" sz="20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Clr>
                <a:srgbClr val="CC0066"/>
              </a:buClr>
            </a:pPr>
            <a:r>
              <a:rPr lang="de-DE" sz="20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Ablauf und Zeitrahmen:</a:t>
            </a:r>
            <a:endParaRPr lang="de-DE" sz="20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Vorbereitung 4-6 </a:t>
            </a:r>
            <a:r>
              <a:rPr lang="de-DE" sz="20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Ustd</a:t>
            </a:r>
            <a:r>
              <a:rPr lang="de-DE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Durchführung 2 </a:t>
            </a:r>
            <a:r>
              <a:rPr lang="de-DE" sz="20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Ustd</a:t>
            </a:r>
            <a:r>
              <a:rPr lang="de-DE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Nachbereitung 2 </a:t>
            </a:r>
            <a:r>
              <a:rPr lang="de-DE" sz="20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Ustd</a:t>
            </a:r>
            <a:r>
              <a:rPr lang="de-DE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buClr>
                <a:srgbClr val="CC0066"/>
              </a:buClr>
            </a:pPr>
            <a:endParaRPr lang="de-DE" sz="20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2936"/>
            <a:ext cx="451250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9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7" y="-1063"/>
            <a:ext cx="2876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3275856" y="182894"/>
            <a:ext cx="184731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1560" y="84024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Skype-Interviews in Schulen</a:t>
            </a:r>
          </a:p>
        </p:txBody>
      </p:sp>
      <p:sp>
        <p:nvSpPr>
          <p:cNvPr id="2" name="Rechteck 1"/>
          <p:cNvSpPr/>
          <p:nvPr/>
        </p:nvSpPr>
        <p:spPr>
          <a:xfrm>
            <a:off x="611560" y="1595175"/>
            <a:ext cx="79928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0066"/>
              </a:buClr>
            </a:pPr>
            <a:r>
              <a:rPr lang="de-DE" sz="20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Vorbereitung</a:t>
            </a:r>
          </a:p>
          <a:p>
            <a:pPr lvl="0">
              <a:buClr>
                <a:srgbClr val="CC0066"/>
              </a:buClr>
            </a:pPr>
            <a:endParaRPr lang="de-DE" sz="2000" b="1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/>
              <a:t>telefonisches Vorgespräch zu Thema, Zielgruppe, Datum &amp; Uhrzeit etc.</a:t>
            </a:r>
          </a:p>
          <a:p>
            <a:pPr marL="342900" lvl="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/>
              <a:t>„</a:t>
            </a:r>
            <a:r>
              <a:rPr lang="de-DE" sz="2000" dirty="0" err="1"/>
              <a:t>Matching</a:t>
            </a:r>
            <a:r>
              <a:rPr lang="de-DE" sz="2000" dirty="0"/>
              <a:t>“ mit Gesprächspartner*in</a:t>
            </a:r>
          </a:p>
          <a:p>
            <a:pPr marL="342900" lvl="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/>
              <a:t>Vorbereitung der Klasse auf das Gespräch</a:t>
            </a:r>
          </a:p>
          <a:p>
            <a:pPr marL="342900" lvl="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/>
              <a:t>ggf. Durchführung eines Test-Calls</a:t>
            </a:r>
          </a:p>
          <a:p>
            <a:pPr lvl="0">
              <a:buClr>
                <a:srgbClr val="CC0066"/>
              </a:buClr>
            </a:pPr>
            <a:endParaRPr lang="de-DE" sz="20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73016"/>
            <a:ext cx="5400600" cy="303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1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7" y="-1063"/>
            <a:ext cx="2876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3275856" y="182894"/>
            <a:ext cx="184731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1560" y="84024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Skype-Interviews in Schulen</a:t>
            </a:r>
          </a:p>
        </p:txBody>
      </p:sp>
      <p:sp>
        <p:nvSpPr>
          <p:cNvPr id="2" name="Rechteck 1"/>
          <p:cNvSpPr/>
          <p:nvPr/>
        </p:nvSpPr>
        <p:spPr>
          <a:xfrm>
            <a:off x="611560" y="1595175"/>
            <a:ext cx="79928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CC0066"/>
              </a:buClr>
            </a:pPr>
            <a:r>
              <a:rPr lang="de-DE" sz="2000" b="1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Durchführung</a:t>
            </a:r>
          </a:p>
          <a:p>
            <a:pPr lvl="0">
              <a:buClr>
                <a:srgbClr val="CC0066"/>
              </a:buClr>
            </a:pPr>
            <a:endParaRPr lang="de-DE" sz="2000" b="1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 err="1"/>
              <a:t>Icebreaker</a:t>
            </a:r>
            <a:r>
              <a:rPr lang="de-DE" sz="2000" dirty="0"/>
              <a:t> und Einführung</a:t>
            </a:r>
          </a:p>
          <a:p>
            <a:pPr marL="342900" lvl="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/>
              <a:t>Klärung des Ablaufs und Zuständigkeiten</a:t>
            </a:r>
          </a:p>
          <a:p>
            <a:pPr marL="342900" lvl="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/>
              <a:t>Einführung des Gesprächspartners / der Gesprächspartnerin</a:t>
            </a:r>
          </a:p>
          <a:p>
            <a:pPr marL="342900" lvl="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/>
              <a:t>Live-Chat</a:t>
            </a:r>
          </a:p>
          <a:p>
            <a:pPr marL="342900" lvl="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/>
              <a:t>Austausch über das Gespräch</a:t>
            </a:r>
          </a:p>
          <a:p>
            <a:pPr lvl="0">
              <a:buClr>
                <a:srgbClr val="CC0066"/>
              </a:buClr>
            </a:pPr>
            <a:endParaRPr lang="de-DE" sz="20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50" y="4014449"/>
            <a:ext cx="3564397" cy="267329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67" y="4023790"/>
            <a:ext cx="3995936" cy="266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8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7" y="-1063"/>
            <a:ext cx="2876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3275856" y="182894"/>
            <a:ext cx="184731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1560" y="84024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Skype-Interviews in Schulen</a:t>
            </a:r>
          </a:p>
        </p:txBody>
      </p:sp>
      <p:sp>
        <p:nvSpPr>
          <p:cNvPr id="2" name="Rechteck 1"/>
          <p:cNvSpPr/>
          <p:nvPr/>
        </p:nvSpPr>
        <p:spPr>
          <a:xfrm>
            <a:off x="611560" y="1595175"/>
            <a:ext cx="79928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000" b="1" dirty="0"/>
              <a:t>Nachbereitung</a:t>
            </a:r>
            <a:endParaRPr lang="de-DE" sz="2000" dirty="0"/>
          </a:p>
          <a:p>
            <a:pPr lvl="0">
              <a:buClr>
                <a:srgbClr val="CC0066"/>
              </a:buClr>
            </a:pPr>
            <a:endParaRPr lang="de-DE" sz="2000" b="1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/>
              <a:t>z.B. Verfassen von Briefen an den Gesprächspartner / die Gesprächspartnerin</a:t>
            </a:r>
          </a:p>
          <a:p>
            <a:pPr marL="34290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/>
              <a:t>Erstellung von Mindmaps</a:t>
            </a:r>
          </a:p>
          <a:p>
            <a:pPr lvl="0">
              <a:buClr>
                <a:srgbClr val="CC0066"/>
              </a:buClr>
            </a:pPr>
            <a:endParaRPr lang="de-DE" sz="20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431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7" y="-1063"/>
            <a:ext cx="2876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3275856" y="182894"/>
            <a:ext cx="184731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1560" y="84024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Skype-Interviews in Schulen</a:t>
            </a:r>
          </a:p>
        </p:txBody>
      </p:sp>
      <p:sp>
        <p:nvSpPr>
          <p:cNvPr id="2" name="Rechteck 1"/>
          <p:cNvSpPr/>
          <p:nvPr/>
        </p:nvSpPr>
        <p:spPr>
          <a:xfrm>
            <a:off x="611560" y="1595175"/>
            <a:ext cx="799288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C0066"/>
              </a:buClr>
            </a:pPr>
            <a:r>
              <a:rPr lang="de-DE" sz="2000" b="1" dirty="0"/>
              <a:t>Schwierigkeiten</a:t>
            </a:r>
          </a:p>
          <a:p>
            <a:pPr>
              <a:buClr>
                <a:srgbClr val="CC0066"/>
              </a:buClr>
            </a:pPr>
            <a:endParaRPr lang="de-DE" sz="2000" b="1" dirty="0"/>
          </a:p>
          <a:p>
            <a:pPr marL="34290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/>
              <a:t>Stabiles Internet und Technik</a:t>
            </a:r>
          </a:p>
          <a:p>
            <a:pPr marL="34290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/>
              <a:t>Koordination der Termine (Zeitverschiebung)</a:t>
            </a:r>
          </a:p>
          <a:p>
            <a:pPr marL="34290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endParaRPr lang="de-DE" sz="2000" dirty="0"/>
          </a:p>
          <a:p>
            <a:pPr marL="34290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endParaRPr lang="de-DE" sz="2000" dirty="0"/>
          </a:p>
          <a:p>
            <a:pPr lvl="0"/>
            <a:r>
              <a:rPr lang="de-DE" sz="2000" b="1" dirty="0"/>
              <a:t>Fazit</a:t>
            </a:r>
          </a:p>
          <a:p>
            <a:pPr lvl="0"/>
            <a:endParaRPr lang="de-DE" sz="2000" b="1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/>
              <a:t>Angebot viel gelobt; Wunsch nach Wiederholung</a:t>
            </a:r>
          </a:p>
          <a:p>
            <a:pPr marL="34290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endParaRPr lang="de-DE" sz="2000" dirty="0"/>
          </a:p>
          <a:p>
            <a:pPr lvl="0">
              <a:buClr>
                <a:srgbClr val="CC0066"/>
              </a:buClr>
            </a:pPr>
            <a:endParaRPr lang="de-DE" sz="20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5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7" y="-1063"/>
            <a:ext cx="2876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3275856" y="182894"/>
            <a:ext cx="184731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1560" y="840246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Live-Chats zur aktuellen Lage in verschiedenen Ländern</a:t>
            </a:r>
          </a:p>
        </p:txBody>
      </p:sp>
      <p:sp>
        <p:nvSpPr>
          <p:cNvPr id="2" name="Rechteck 1"/>
          <p:cNvSpPr/>
          <p:nvPr/>
        </p:nvSpPr>
        <p:spPr>
          <a:xfrm>
            <a:off x="611560" y="2026062"/>
            <a:ext cx="79928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b="1" dirty="0"/>
              <a:t>Nicaragua</a:t>
            </a:r>
          </a:p>
          <a:p>
            <a:pPr lvl="0">
              <a:buClr>
                <a:srgbClr val="CC0066"/>
              </a:buClr>
            </a:pPr>
            <a:r>
              <a:rPr lang="de-DE" sz="2000" dirty="0"/>
              <a:t>      Seit April 2018 Proteste gegen das Regime, die gewaltsam   </a:t>
            </a:r>
          </a:p>
          <a:p>
            <a:pPr lvl="0">
              <a:buClr>
                <a:srgbClr val="CC0066"/>
              </a:buClr>
            </a:pPr>
            <a:r>
              <a:rPr lang="de-DE" sz="2000" dirty="0"/>
              <a:t>      niedergeschlagen werden</a:t>
            </a:r>
          </a:p>
          <a:p>
            <a:pPr lvl="0">
              <a:buClr>
                <a:srgbClr val="CC0066"/>
              </a:buClr>
            </a:pPr>
            <a:endParaRPr lang="de-DE" sz="2000" dirty="0"/>
          </a:p>
          <a:p>
            <a:pPr marL="342900" lvl="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b="1" dirty="0"/>
              <a:t>Sudan</a:t>
            </a:r>
          </a:p>
          <a:p>
            <a:pPr lvl="0">
              <a:buClr>
                <a:srgbClr val="CC0066"/>
              </a:buClr>
            </a:pPr>
            <a:r>
              <a:rPr lang="de-DE" sz="2000" dirty="0"/>
              <a:t>      Seit Mitte Dezember 2018 Demonstrationen gegen die Regierung, die   </a:t>
            </a:r>
          </a:p>
          <a:p>
            <a:pPr lvl="0">
              <a:buClr>
                <a:srgbClr val="CC0066"/>
              </a:buClr>
            </a:pPr>
            <a:r>
              <a:rPr lang="de-DE" sz="2000" dirty="0"/>
              <a:t>      gewaltsam niedergeschlagen wurden</a:t>
            </a:r>
          </a:p>
          <a:p>
            <a:pPr lvl="0">
              <a:buClr>
                <a:srgbClr val="CC0066"/>
              </a:buClr>
            </a:pPr>
            <a:endParaRPr lang="de-DE" sz="2000" dirty="0"/>
          </a:p>
          <a:p>
            <a:pPr lvl="0">
              <a:buClr>
                <a:srgbClr val="CC0066"/>
              </a:buClr>
            </a:pPr>
            <a:endParaRPr lang="de-DE" sz="20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657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7" y="-1063"/>
            <a:ext cx="2876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3275856" y="182894"/>
            <a:ext cx="184731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1560" y="840246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Live-Chats zur aktuellen Lage in verschiedenen Ländern</a:t>
            </a:r>
          </a:p>
        </p:txBody>
      </p:sp>
      <p:sp>
        <p:nvSpPr>
          <p:cNvPr id="2" name="Rechteck 1"/>
          <p:cNvSpPr/>
          <p:nvPr/>
        </p:nvSpPr>
        <p:spPr>
          <a:xfrm>
            <a:off x="611560" y="2026062"/>
            <a:ext cx="79928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b="1" dirty="0"/>
              <a:t>Hongkong</a:t>
            </a:r>
          </a:p>
          <a:p>
            <a:pPr lvl="0">
              <a:buClr>
                <a:srgbClr val="CC0066"/>
              </a:buClr>
            </a:pPr>
            <a:r>
              <a:rPr lang="de-DE" sz="2000" dirty="0"/>
              <a:t>      Proteste gegen einen Gesetzesentwurf, der Auslieferungen an China    </a:t>
            </a:r>
          </a:p>
          <a:p>
            <a:pPr lvl="0">
              <a:buClr>
                <a:srgbClr val="CC0066"/>
              </a:buClr>
            </a:pPr>
            <a:r>
              <a:rPr lang="de-DE" sz="2000" dirty="0"/>
              <a:t>      ermöglichen soll; </a:t>
            </a:r>
          </a:p>
          <a:p>
            <a:pPr lvl="0">
              <a:buClr>
                <a:srgbClr val="CC0066"/>
              </a:buClr>
            </a:pPr>
            <a:r>
              <a:rPr lang="de-DE" sz="2000" dirty="0"/>
              <a:t>      mittlerweile auch Forderung des Rücktritts der Regierungschefin</a:t>
            </a:r>
          </a:p>
          <a:p>
            <a:pPr lvl="0">
              <a:buClr>
                <a:srgbClr val="CC0066"/>
              </a:buClr>
            </a:pPr>
            <a:r>
              <a:rPr lang="de-DE" sz="2000" dirty="0"/>
              <a:t>      </a:t>
            </a:r>
          </a:p>
          <a:p>
            <a:pPr lvl="0">
              <a:buClr>
                <a:srgbClr val="CC0066"/>
              </a:buClr>
            </a:pPr>
            <a:r>
              <a:rPr lang="de-DE" sz="2000" b="1" dirty="0"/>
              <a:t>Live-Chat mit </a:t>
            </a:r>
            <a:r>
              <a:rPr lang="en-US" sz="2000" b="1" dirty="0">
                <a:solidFill>
                  <a:prstClr val="black"/>
                </a:solidFill>
              </a:rPr>
              <a:t>April Lai, </a:t>
            </a:r>
            <a:r>
              <a:rPr lang="en-US" sz="2000" b="1" dirty="0" err="1">
                <a:solidFill>
                  <a:prstClr val="black"/>
                </a:solidFill>
              </a:rPr>
              <a:t>Greeners</a:t>
            </a:r>
            <a:r>
              <a:rPr lang="en-US" sz="2000" b="1" dirty="0">
                <a:solidFill>
                  <a:prstClr val="black"/>
                </a:solidFill>
              </a:rPr>
              <a:t> South / Asian Migrant Union, </a:t>
            </a:r>
            <a:r>
              <a:rPr lang="en-US" sz="2000" b="1" dirty="0" err="1">
                <a:solidFill>
                  <a:prstClr val="black"/>
                </a:solidFill>
              </a:rPr>
              <a:t>Hongkong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endParaRPr lang="de-DE" sz="2000" b="1" dirty="0"/>
          </a:p>
          <a:p>
            <a:pPr lvl="0">
              <a:buClr>
                <a:srgbClr val="CC0066"/>
              </a:buClr>
            </a:pPr>
            <a:endParaRPr lang="de-DE" sz="20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7" y="3927957"/>
            <a:ext cx="3888432" cy="291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30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6" y="0"/>
            <a:ext cx="2876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069013"/>
            <a:ext cx="1655762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227763"/>
            <a:ext cx="360045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151376"/>
            <a:ext cx="548640" cy="69799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6"/>
          <a:srcRect l="-211" t="4159" r="2525" b="1"/>
          <a:stretch/>
        </p:blipFill>
        <p:spPr>
          <a:xfrm>
            <a:off x="-36512" y="936087"/>
            <a:ext cx="9145016" cy="594064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331913" y="479715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rgbClr val="CC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www.learn2change-network.org</a:t>
            </a:r>
          </a:p>
        </p:txBody>
      </p:sp>
    </p:spTree>
    <p:extLst>
      <p:ext uri="{BB962C8B-B14F-4D97-AF65-F5344CB8AC3E}">
        <p14:creationId xmlns:p14="http://schemas.microsoft.com/office/powerpoint/2010/main" val="2472106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7" y="-1063"/>
            <a:ext cx="2876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3275856" y="182894"/>
            <a:ext cx="184731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44176" y="119675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Abschluss</a:t>
            </a:r>
          </a:p>
        </p:txBody>
      </p:sp>
      <p:sp>
        <p:nvSpPr>
          <p:cNvPr id="8" name="Rechteck 7"/>
          <p:cNvSpPr/>
          <p:nvPr/>
        </p:nvSpPr>
        <p:spPr>
          <a:xfrm>
            <a:off x="949162" y="2708920"/>
            <a:ext cx="763284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300" i="1" dirty="0" err="1">
                <a:solidFill>
                  <a:prstClr val="black"/>
                </a:solidFill>
              </a:rPr>
              <a:t>Meine</a:t>
            </a:r>
            <a:r>
              <a:rPr lang="en-US" sz="2300" i="1" dirty="0">
                <a:solidFill>
                  <a:prstClr val="black"/>
                </a:solidFill>
              </a:rPr>
              <a:t> </a:t>
            </a:r>
            <a:r>
              <a:rPr lang="en-US" sz="2300" i="1" dirty="0" err="1">
                <a:solidFill>
                  <a:prstClr val="black"/>
                </a:solidFill>
              </a:rPr>
              <a:t>Abschlussgedanken</a:t>
            </a:r>
            <a:r>
              <a:rPr lang="en-US" sz="2300" i="1" dirty="0">
                <a:solidFill>
                  <a:prstClr val="black"/>
                </a:solidFill>
              </a:rPr>
              <a:t> </a:t>
            </a:r>
            <a:r>
              <a:rPr lang="en-US" sz="2300" i="1" dirty="0" err="1">
                <a:solidFill>
                  <a:prstClr val="black"/>
                </a:solidFill>
              </a:rPr>
              <a:t>zu</a:t>
            </a:r>
            <a:r>
              <a:rPr lang="en-US" sz="2300" i="1" dirty="0">
                <a:solidFill>
                  <a:prstClr val="black"/>
                </a:solidFill>
              </a:rPr>
              <a:t> Live-Chats in </a:t>
            </a:r>
            <a:r>
              <a:rPr lang="en-US" sz="2300" i="1" dirty="0" err="1">
                <a:solidFill>
                  <a:prstClr val="black"/>
                </a:solidFill>
              </a:rPr>
              <a:t>Bildungssettings</a:t>
            </a:r>
            <a:r>
              <a:rPr lang="en-US" sz="2300" i="1" dirty="0">
                <a:solidFill>
                  <a:prstClr val="black"/>
                </a:solidFill>
              </a:rPr>
              <a:t>.</a:t>
            </a:r>
            <a:endParaRPr lang="de-DE" sz="2300" i="1" dirty="0">
              <a:solidFill>
                <a:prstClr val="black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691680" y="4149080"/>
            <a:ext cx="416261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300" dirty="0">
                <a:hlinkClick r:id="rId3"/>
              </a:rPr>
              <a:t>https://answergarden.ch/987980</a:t>
            </a:r>
            <a:endParaRPr lang="de-DE" sz="2300" dirty="0"/>
          </a:p>
          <a:p>
            <a:endParaRPr lang="de-DE" sz="2300" dirty="0"/>
          </a:p>
        </p:txBody>
      </p:sp>
    </p:spTree>
    <p:extLst>
      <p:ext uri="{BB962C8B-B14F-4D97-AF65-F5344CB8AC3E}">
        <p14:creationId xmlns:p14="http://schemas.microsoft.com/office/powerpoint/2010/main" val="335921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7" y="-1063"/>
            <a:ext cx="2876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3275856" y="182894"/>
            <a:ext cx="184731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44176" y="119675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Einstieg ins Thema</a:t>
            </a:r>
          </a:p>
        </p:txBody>
      </p:sp>
      <p:sp>
        <p:nvSpPr>
          <p:cNvPr id="8" name="Rechteck 7"/>
          <p:cNvSpPr/>
          <p:nvPr/>
        </p:nvSpPr>
        <p:spPr>
          <a:xfrm>
            <a:off x="949162" y="2708920"/>
            <a:ext cx="76328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300" i="1" dirty="0" err="1">
                <a:solidFill>
                  <a:prstClr val="black"/>
                </a:solidFill>
              </a:rPr>
              <a:t>Zu</a:t>
            </a:r>
            <a:r>
              <a:rPr lang="en-US" sz="2300" i="1" dirty="0">
                <a:solidFill>
                  <a:prstClr val="black"/>
                </a:solidFill>
              </a:rPr>
              <a:t> </a:t>
            </a:r>
            <a:r>
              <a:rPr lang="en-US" sz="2300" i="1" dirty="0" err="1">
                <a:solidFill>
                  <a:prstClr val="black"/>
                </a:solidFill>
              </a:rPr>
              <a:t>diesem</a:t>
            </a:r>
            <a:r>
              <a:rPr lang="en-US" sz="2300" i="1" dirty="0">
                <a:solidFill>
                  <a:prstClr val="black"/>
                </a:solidFill>
              </a:rPr>
              <a:t> </a:t>
            </a:r>
            <a:r>
              <a:rPr lang="en-US" sz="2300" i="1" dirty="0" err="1">
                <a:solidFill>
                  <a:prstClr val="black"/>
                </a:solidFill>
              </a:rPr>
              <a:t>Thema</a:t>
            </a:r>
            <a:r>
              <a:rPr lang="en-US" sz="2300" i="1" dirty="0">
                <a:solidFill>
                  <a:prstClr val="black"/>
                </a:solidFill>
              </a:rPr>
              <a:t> / </a:t>
            </a:r>
            <a:r>
              <a:rPr lang="en-US" sz="2300" i="1" dirty="0" err="1">
                <a:solidFill>
                  <a:prstClr val="black"/>
                </a:solidFill>
              </a:rPr>
              <a:t>zu</a:t>
            </a:r>
            <a:r>
              <a:rPr lang="en-US" sz="2300" i="1" dirty="0">
                <a:solidFill>
                  <a:prstClr val="black"/>
                </a:solidFill>
              </a:rPr>
              <a:t> </a:t>
            </a:r>
            <a:r>
              <a:rPr lang="en-US" sz="2300" i="1" dirty="0" err="1">
                <a:solidFill>
                  <a:prstClr val="black"/>
                </a:solidFill>
              </a:rPr>
              <a:t>diesen</a:t>
            </a:r>
            <a:r>
              <a:rPr lang="en-US" sz="2300" i="1" dirty="0">
                <a:solidFill>
                  <a:prstClr val="black"/>
                </a:solidFill>
              </a:rPr>
              <a:t> </a:t>
            </a:r>
            <a:r>
              <a:rPr lang="en-US" sz="2300" i="1" dirty="0" err="1">
                <a:solidFill>
                  <a:prstClr val="black"/>
                </a:solidFill>
              </a:rPr>
              <a:t>Themen</a:t>
            </a:r>
            <a:r>
              <a:rPr lang="en-US" sz="2300" i="1" dirty="0">
                <a:solidFill>
                  <a:prstClr val="black"/>
                </a:solidFill>
              </a:rPr>
              <a:t> </a:t>
            </a:r>
            <a:r>
              <a:rPr lang="en-US" sz="2300" i="1" dirty="0" err="1">
                <a:solidFill>
                  <a:prstClr val="black"/>
                </a:solidFill>
              </a:rPr>
              <a:t>würde</a:t>
            </a:r>
            <a:r>
              <a:rPr lang="en-US" sz="2300" i="1" dirty="0">
                <a:solidFill>
                  <a:prstClr val="black"/>
                </a:solidFill>
              </a:rPr>
              <a:t> </a:t>
            </a:r>
            <a:r>
              <a:rPr lang="en-US" sz="2300" i="1" dirty="0" err="1">
                <a:solidFill>
                  <a:prstClr val="black"/>
                </a:solidFill>
              </a:rPr>
              <a:t>ich</a:t>
            </a:r>
            <a:r>
              <a:rPr lang="en-US" sz="2300" i="1" dirty="0">
                <a:solidFill>
                  <a:prstClr val="black"/>
                </a:solidFill>
              </a:rPr>
              <a:t> </a:t>
            </a:r>
            <a:r>
              <a:rPr lang="en-US" sz="2300" i="1" dirty="0" err="1">
                <a:solidFill>
                  <a:prstClr val="black"/>
                </a:solidFill>
              </a:rPr>
              <a:t>mich</a:t>
            </a:r>
            <a:r>
              <a:rPr lang="en-US" sz="2300" i="1" dirty="0">
                <a:solidFill>
                  <a:prstClr val="black"/>
                </a:solidFill>
              </a:rPr>
              <a:t> </a:t>
            </a:r>
            <a:r>
              <a:rPr lang="en-US" sz="2300" i="1" dirty="0" err="1">
                <a:solidFill>
                  <a:prstClr val="black"/>
                </a:solidFill>
              </a:rPr>
              <a:t>aktuell</a:t>
            </a:r>
            <a:r>
              <a:rPr lang="en-US" sz="2300" i="1" dirty="0">
                <a:solidFill>
                  <a:prstClr val="black"/>
                </a:solidFill>
              </a:rPr>
              <a:t> </a:t>
            </a:r>
            <a:r>
              <a:rPr lang="en-US" sz="2300" i="1" dirty="0" err="1">
                <a:solidFill>
                  <a:prstClr val="black"/>
                </a:solidFill>
              </a:rPr>
              <a:t>gerne</a:t>
            </a:r>
            <a:r>
              <a:rPr lang="en-US" sz="2300" i="1" dirty="0">
                <a:solidFill>
                  <a:prstClr val="black"/>
                </a:solidFill>
              </a:rPr>
              <a:t> mit </a:t>
            </a:r>
            <a:r>
              <a:rPr lang="en-US" sz="2300" i="1" dirty="0" err="1">
                <a:solidFill>
                  <a:prstClr val="black"/>
                </a:solidFill>
              </a:rPr>
              <a:t>einer</a:t>
            </a:r>
            <a:r>
              <a:rPr lang="en-US" sz="2300" i="1" dirty="0">
                <a:solidFill>
                  <a:prstClr val="black"/>
                </a:solidFill>
              </a:rPr>
              <a:t> Person </a:t>
            </a:r>
            <a:r>
              <a:rPr lang="en-US" sz="2300" i="1" dirty="0" err="1">
                <a:solidFill>
                  <a:prstClr val="black"/>
                </a:solidFill>
              </a:rPr>
              <a:t>aus</a:t>
            </a:r>
            <a:r>
              <a:rPr lang="en-US" sz="2300" i="1" dirty="0">
                <a:solidFill>
                  <a:prstClr val="black"/>
                </a:solidFill>
              </a:rPr>
              <a:t> </a:t>
            </a:r>
            <a:r>
              <a:rPr lang="en-US" sz="2300" i="1" dirty="0" err="1">
                <a:solidFill>
                  <a:prstClr val="black"/>
                </a:solidFill>
              </a:rPr>
              <a:t>einem</a:t>
            </a:r>
            <a:r>
              <a:rPr lang="en-US" sz="2300" i="1" dirty="0">
                <a:solidFill>
                  <a:prstClr val="black"/>
                </a:solidFill>
              </a:rPr>
              <a:t> </a:t>
            </a:r>
            <a:r>
              <a:rPr lang="en-US" sz="2300" i="1" dirty="0" err="1">
                <a:solidFill>
                  <a:prstClr val="black"/>
                </a:solidFill>
              </a:rPr>
              <a:t>anderen</a:t>
            </a:r>
            <a:r>
              <a:rPr lang="en-US" sz="2300" i="1" dirty="0">
                <a:solidFill>
                  <a:prstClr val="black"/>
                </a:solidFill>
              </a:rPr>
              <a:t> Land </a:t>
            </a:r>
            <a:r>
              <a:rPr lang="en-US" sz="2300" i="1" dirty="0" err="1">
                <a:solidFill>
                  <a:prstClr val="black"/>
                </a:solidFill>
              </a:rPr>
              <a:t>austauschen</a:t>
            </a:r>
            <a:r>
              <a:rPr lang="en-US" sz="2300" i="1" dirty="0">
                <a:solidFill>
                  <a:prstClr val="black"/>
                </a:solidFill>
              </a:rPr>
              <a:t>.</a:t>
            </a:r>
            <a:endParaRPr lang="de-DE" sz="2300" i="1" dirty="0">
              <a:solidFill>
                <a:prstClr val="black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691680" y="4149080"/>
            <a:ext cx="416261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300" dirty="0">
                <a:hlinkClick r:id="rId3"/>
              </a:rPr>
              <a:t>https://answergarden.ch/984741</a:t>
            </a:r>
            <a:endParaRPr lang="de-DE" sz="2300" dirty="0"/>
          </a:p>
        </p:txBody>
      </p:sp>
    </p:spTree>
    <p:extLst>
      <p:ext uri="{BB962C8B-B14F-4D97-AF65-F5344CB8AC3E}">
        <p14:creationId xmlns:p14="http://schemas.microsoft.com/office/powerpoint/2010/main" val="128755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7" y="-1063"/>
            <a:ext cx="2876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3275856" y="182894"/>
            <a:ext cx="184731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44176" y="119675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Einstieg ins Thema</a:t>
            </a:r>
          </a:p>
        </p:txBody>
      </p:sp>
      <p:sp>
        <p:nvSpPr>
          <p:cNvPr id="8" name="Rechteck 7"/>
          <p:cNvSpPr/>
          <p:nvPr/>
        </p:nvSpPr>
        <p:spPr>
          <a:xfrm>
            <a:off x="899592" y="2780928"/>
            <a:ext cx="76328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300" i="1" dirty="0" err="1">
                <a:solidFill>
                  <a:prstClr val="black"/>
                </a:solidFill>
              </a:rPr>
              <a:t>Diese</a:t>
            </a:r>
            <a:r>
              <a:rPr lang="en-US" sz="2300" i="1" dirty="0">
                <a:solidFill>
                  <a:prstClr val="black"/>
                </a:solidFill>
              </a:rPr>
              <a:t> </a:t>
            </a:r>
            <a:r>
              <a:rPr lang="en-US" sz="2300" i="1" dirty="0" err="1">
                <a:solidFill>
                  <a:prstClr val="black"/>
                </a:solidFill>
              </a:rPr>
              <a:t>digitalen</a:t>
            </a:r>
            <a:r>
              <a:rPr lang="en-US" sz="2300" i="1" dirty="0">
                <a:solidFill>
                  <a:prstClr val="black"/>
                </a:solidFill>
              </a:rPr>
              <a:t> Tools / </a:t>
            </a:r>
            <a:r>
              <a:rPr lang="en-US" sz="2300" i="1" dirty="0" err="1">
                <a:solidFill>
                  <a:prstClr val="black"/>
                </a:solidFill>
              </a:rPr>
              <a:t>Programme</a:t>
            </a:r>
            <a:r>
              <a:rPr lang="en-US" sz="2300" i="1" dirty="0">
                <a:solidFill>
                  <a:prstClr val="black"/>
                </a:solidFill>
              </a:rPr>
              <a:t> / </a:t>
            </a:r>
            <a:r>
              <a:rPr lang="en-US" sz="2300" i="1" dirty="0" err="1">
                <a:solidFill>
                  <a:prstClr val="black"/>
                </a:solidFill>
              </a:rPr>
              <a:t>Werkzeuge</a:t>
            </a:r>
            <a:r>
              <a:rPr lang="en-US" sz="2300" i="1" dirty="0">
                <a:solidFill>
                  <a:prstClr val="black"/>
                </a:solidFill>
              </a:rPr>
              <a:t> </a:t>
            </a:r>
            <a:r>
              <a:rPr lang="en-US" sz="2300" i="1" dirty="0" err="1">
                <a:solidFill>
                  <a:prstClr val="black"/>
                </a:solidFill>
              </a:rPr>
              <a:t>habe</a:t>
            </a:r>
            <a:r>
              <a:rPr lang="en-US" sz="2300" i="1" dirty="0">
                <a:solidFill>
                  <a:prstClr val="black"/>
                </a:solidFill>
              </a:rPr>
              <a:t> </a:t>
            </a:r>
            <a:r>
              <a:rPr lang="en-US" sz="2300" i="1" dirty="0" err="1">
                <a:solidFill>
                  <a:prstClr val="black"/>
                </a:solidFill>
              </a:rPr>
              <a:t>ich</a:t>
            </a:r>
            <a:r>
              <a:rPr lang="en-US" sz="2300" i="1" dirty="0">
                <a:solidFill>
                  <a:prstClr val="black"/>
                </a:solidFill>
              </a:rPr>
              <a:t> </a:t>
            </a:r>
            <a:r>
              <a:rPr lang="en-US" sz="2300" i="1" dirty="0" err="1">
                <a:solidFill>
                  <a:prstClr val="black"/>
                </a:solidFill>
              </a:rPr>
              <a:t>bereits</a:t>
            </a:r>
            <a:r>
              <a:rPr lang="en-US" sz="2300" i="1" dirty="0">
                <a:solidFill>
                  <a:prstClr val="black"/>
                </a:solidFill>
              </a:rPr>
              <a:t> in </a:t>
            </a:r>
            <a:r>
              <a:rPr lang="en-US" sz="2300" i="1" dirty="0" err="1">
                <a:solidFill>
                  <a:prstClr val="black"/>
                </a:solidFill>
              </a:rPr>
              <a:t>meiner</a:t>
            </a:r>
            <a:r>
              <a:rPr lang="en-US" sz="2300" i="1" dirty="0">
                <a:solidFill>
                  <a:prstClr val="black"/>
                </a:solidFill>
              </a:rPr>
              <a:t> </a:t>
            </a:r>
            <a:r>
              <a:rPr lang="en-US" sz="2300" i="1" dirty="0" err="1">
                <a:solidFill>
                  <a:prstClr val="black"/>
                </a:solidFill>
              </a:rPr>
              <a:t>Bildungsarbeit</a:t>
            </a:r>
            <a:r>
              <a:rPr lang="en-US" sz="2300" i="1" dirty="0">
                <a:solidFill>
                  <a:prstClr val="black"/>
                </a:solidFill>
              </a:rPr>
              <a:t> </a:t>
            </a:r>
            <a:r>
              <a:rPr lang="en-US" sz="2300" i="1" dirty="0" err="1">
                <a:solidFill>
                  <a:prstClr val="black"/>
                </a:solidFill>
              </a:rPr>
              <a:t>eingesetzt</a:t>
            </a:r>
            <a:r>
              <a:rPr lang="en-US" sz="2300" i="1" dirty="0">
                <a:solidFill>
                  <a:prstClr val="black"/>
                </a:solidFill>
              </a:rPr>
              <a:t>.</a:t>
            </a:r>
            <a:endParaRPr lang="de-DE" sz="2300" i="1" dirty="0">
              <a:solidFill>
                <a:prstClr val="black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763688" y="4157568"/>
            <a:ext cx="4327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hlinkClick r:id="rId3"/>
              </a:rPr>
              <a:t>https://answergarden.ch/984749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59396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6" y="0"/>
            <a:ext cx="2876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73" y="6069013"/>
            <a:ext cx="1655762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188428"/>
            <a:ext cx="3600450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07" y="6188428"/>
            <a:ext cx="548640" cy="69799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62854" y="4939702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/>
              <a:t>Learn2Change – Global Network of Educational Activists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8" r="2137" b="11505"/>
          <a:stretch/>
        </p:blipFill>
        <p:spPr>
          <a:xfrm>
            <a:off x="0" y="859437"/>
            <a:ext cx="9134714" cy="4672722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3057480" y="5532159"/>
            <a:ext cx="6077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b="1" dirty="0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Network of Educational Activists</a:t>
            </a:r>
            <a:endParaRPr lang="de-DE" sz="2800" dirty="0">
              <a:solidFill>
                <a:srgbClr val="CC006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052" y="6247727"/>
            <a:ext cx="1828806" cy="46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96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6" y="0"/>
            <a:ext cx="2876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872731" y="889165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 wir sind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9"/>
          <a:stretch/>
        </p:blipFill>
        <p:spPr>
          <a:xfrm>
            <a:off x="0" y="1766354"/>
            <a:ext cx="6444208" cy="395354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663155" y="2395326"/>
            <a:ext cx="237674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dirty="0"/>
              <a:t>Ca. 60 Mitglieder </a:t>
            </a:r>
          </a:p>
          <a:p>
            <a:r>
              <a:rPr lang="de-DE" sz="1700" dirty="0"/>
              <a:t>aus 4 Kontinenten und mehr als 20 Ländern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665587" y="3488227"/>
            <a:ext cx="237431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700" dirty="0">
                <a:solidFill>
                  <a:prstClr val="black"/>
                </a:solidFill>
              </a:rPr>
              <a:t>Vielfalt an Themen, Bildungsformaten, Zielgruppen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663156" y="4581128"/>
            <a:ext cx="23767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dirty="0"/>
              <a:t>Offenes Netzwerk mit Wertschätzung und Respekt für Vielfalt und diverse Perspektiven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663156" y="1741652"/>
            <a:ext cx="237674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dirty="0"/>
              <a:t>Gegründet 2015</a:t>
            </a:r>
          </a:p>
        </p:txBody>
      </p:sp>
    </p:spTree>
    <p:extLst>
      <p:ext uri="{BB962C8B-B14F-4D97-AF65-F5344CB8AC3E}">
        <p14:creationId xmlns:p14="http://schemas.microsoft.com/office/powerpoint/2010/main" val="414579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7" y="-1063"/>
            <a:ext cx="2876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3275856" y="182894"/>
            <a:ext cx="184731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1560" y="84024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 wir sind</a:t>
            </a:r>
          </a:p>
        </p:txBody>
      </p:sp>
      <p:sp>
        <p:nvSpPr>
          <p:cNvPr id="2" name="Rechteck 1"/>
          <p:cNvSpPr/>
          <p:nvPr/>
        </p:nvSpPr>
        <p:spPr>
          <a:xfrm>
            <a:off x="755576" y="5301208"/>
            <a:ext cx="78596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</a:rPr>
              <a:t>Die </a:t>
            </a:r>
            <a:r>
              <a:rPr lang="en-US" sz="2000" dirty="0" err="1">
                <a:solidFill>
                  <a:prstClr val="black"/>
                </a:solidFill>
              </a:rPr>
              <a:t>Mitglieder</a:t>
            </a:r>
            <a:r>
              <a:rPr lang="en-US" sz="2000" dirty="0">
                <a:solidFill>
                  <a:prstClr val="black"/>
                </a:solidFill>
              </a:rPr>
              <a:t> von “Learn2Change” </a:t>
            </a:r>
            <a:r>
              <a:rPr lang="de-DE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verbindet die Überzeugung, dass Dialog und Austausch, Lernen voneinander und globale Bildungs-partnerschaften zu einer ökologisch und global gerechten Welt beitragen</a:t>
            </a:r>
            <a:r>
              <a:rPr lang="de-DE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de-DE" sz="2000" i="1" dirty="0">
              <a:solidFill>
                <a:prstClr val="black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1" b="15266"/>
          <a:stretch/>
        </p:blipFill>
        <p:spPr>
          <a:xfrm>
            <a:off x="1187624" y="1595175"/>
            <a:ext cx="6625750" cy="339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90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6" y="0"/>
            <a:ext cx="2876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151376"/>
            <a:ext cx="548640" cy="69799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583" y="0"/>
            <a:ext cx="4578869" cy="6858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7504" y="887895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fragen wir uns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23528" y="1746450"/>
            <a:ext cx="42484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>
                <a:ea typeface="Calibri"/>
                <a:cs typeface="Times New Roman"/>
              </a:rPr>
              <a:t>In was für einer Welt wollen wir leben? </a:t>
            </a:r>
            <a:br>
              <a:rPr lang="de-DE" sz="2000" dirty="0">
                <a:ea typeface="Calibri"/>
                <a:cs typeface="Times New Roman"/>
              </a:rPr>
            </a:br>
            <a:r>
              <a:rPr lang="de-DE" sz="2000" dirty="0">
                <a:ea typeface="Calibri"/>
                <a:cs typeface="Times New Roman"/>
              </a:rPr>
              <a:t>Wie sieht ein Gutes Leben aus?</a:t>
            </a:r>
          </a:p>
          <a:p>
            <a:pPr>
              <a:buClr>
                <a:srgbClr val="CC0066"/>
              </a:buClr>
            </a:pPr>
            <a:endParaRPr lang="de-DE" sz="2000" dirty="0">
              <a:ea typeface="Calibri"/>
              <a:cs typeface="Times New Roman"/>
            </a:endParaRPr>
          </a:p>
          <a:p>
            <a:pPr marL="342900" lvl="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>
                <a:ea typeface="Calibri"/>
                <a:cs typeface="Times New Roman"/>
              </a:rPr>
              <a:t>Wie wollen wir lernen? </a:t>
            </a:r>
            <a:br>
              <a:rPr lang="de-DE" sz="2000" dirty="0">
                <a:ea typeface="Calibri"/>
                <a:cs typeface="Times New Roman"/>
              </a:rPr>
            </a:br>
            <a:r>
              <a:rPr lang="de-DE" sz="2000" dirty="0">
                <a:ea typeface="Calibri"/>
                <a:cs typeface="Times New Roman"/>
              </a:rPr>
              <a:t>Welche Bildung brauchen wir für den Wandel?</a:t>
            </a:r>
            <a:br>
              <a:rPr lang="de-DE" sz="2000" dirty="0">
                <a:ea typeface="Calibri"/>
                <a:cs typeface="Times New Roman"/>
              </a:rPr>
            </a:br>
            <a:endParaRPr lang="en-US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>
                <a:ea typeface="Calibri"/>
                <a:cs typeface="Times New Roman"/>
              </a:rPr>
              <a:t>Was können wir voneinander lernen? </a:t>
            </a:r>
            <a:br>
              <a:rPr lang="de-DE" sz="2000" dirty="0">
                <a:ea typeface="Calibri"/>
                <a:cs typeface="Times New Roman"/>
              </a:rPr>
            </a:br>
            <a:r>
              <a:rPr lang="de-DE" sz="2000" dirty="0">
                <a:ea typeface="Calibri"/>
                <a:cs typeface="Times New Roman"/>
              </a:rPr>
              <a:t>Wie gelingt globale Partnerschaft?</a:t>
            </a:r>
            <a:br>
              <a:rPr lang="de-DE" sz="2000" dirty="0">
                <a:ea typeface="Calibri"/>
                <a:cs typeface="Times New Roman"/>
              </a:rPr>
            </a:br>
            <a:endParaRPr lang="de-DE" sz="2000" dirty="0">
              <a:ea typeface="Calibri"/>
              <a:cs typeface="Times New Roman"/>
            </a:endParaRPr>
          </a:p>
          <a:p>
            <a:pPr marL="34290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>
                <a:ea typeface="Calibri"/>
                <a:cs typeface="Times New Roman"/>
              </a:rPr>
              <a:t>Wie kommen wir zum Handeln? </a:t>
            </a:r>
            <a:br>
              <a:rPr lang="en-US" sz="20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en-US" sz="2000" dirty="0" err="1">
                <a:solidFill>
                  <a:prstClr val="black"/>
                </a:solidFill>
                <a:ea typeface="Calibri"/>
                <a:cs typeface="Times New Roman"/>
              </a:rPr>
              <a:t>Wie</a:t>
            </a:r>
            <a:r>
              <a:rPr lang="en-US" sz="20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Calibri"/>
                <a:cs typeface="Times New Roman"/>
              </a:rPr>
              <a:t>gestalten</a:t>
            </a:r>
            <a:r>
              <a:rPr lang="en-US" sz="20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Calibri"/>
                <a:cs typeface="Times New Roman"/>
              </a:rPr>
              <a:t>wir</a:t>
            </a:r>
            <a:r>
              <a:rPr lang="en-US" sz="20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Calibri"/>
                <a:cs typeface="Times New Roman"/>
              </a:rPr>
              <a:t>eine</a:t>
            </a:r>
            <a:r>
              <a:rPr lang="en-US" sz="2000" dirty="0">
                <a:solidFill>
                  <a:prstClr val="black"/>
                </a:solidFill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prstClr val="black"/>
                </a:solidFill>
                <a:ea typeface="Calibri"/>
                <a:cs typeface="Times New Roman"/>
              </a:rPr>
              <a:t>zukunftsfähige</a:t>
            </a:r>
            <a:r>
              <a:rPr lang="en-US" sz="2000" dirty="0">
                <a:solidFill>
                  <a:prstClr val="black"/>
                </a:solidFill>
                <a:ea typeface="Calibri"/>
                <a:cs typeface="Times New Roman"/>
              </a:rPr>
              <a:t> Welt?</a:t>
            </a:r>
            <a:endParaRPr lang="de-DE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25627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6" y="0"/>
            <a:ext cx="2876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652120" y="1340768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machen wir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652120" y="2060848"/>
            <a:ext cx="37444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a typeface="Calibri"/>
                <a:cs typeface="Times New Roman"/>
              </a:rPr>
              <a:t>Workshops, </a:t>
            </a:r>
            <a:r>
              <a:rPr lang="en-US" sz="2000" dirty="0" err="1">
                <a:ea typeface="Calibri"/>
                <a:cs typeface="Times New Roman"/>
              </a:rPr>
              <a:t>Konferenzen</a:t>
            </a:r>
            <a:r>
              <a:rPr lang="en-US" sz="2000" dirty="0">
                <a:ea typeface="Calibri"/>
                <a:cs typeface="Times New Roman"/>
              </a:rPr>
              <a:t> etc.</a:t>
            </a:r>
          </a:p>
          <a:p>
            <a:pPr>
              <a:buClr>
                <a:srgbClr val="CC0066"/>
              </a:buClr>
            </a:pPr>
            <a:endParaRPr lang="en-US" sz="2000" dirty="0">
              <a:ea typeface="Calibri"/>
              <a:cs typeface="Times New Roman"/>
            </a:endParaRPr>
          </a:p>
          <a:p>
            <a:pPr marL="34290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en-US" sz="2000" dirty="0" err="1">
                <a:ea typeface="Calibri"/>
                <a:cs typeface="Times New Roman"/>
              </a:rPr>
              <a:t>Netzwerktreffen</a:t>
            </a:r>
            <a:endParaRPr lang="en-US" sz="2000" dirty="0">
              <a:ea typeface="Calibri"/>
              <a:cs typeface="Times New Roman"/>
            </a:endParaRPr>
          </a:p>
          <a:p>
            <a:pPr marL="34290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endParaRPr lang="en-US" sz="2000" dirty="0">
              <a:ea typeface="Calibri"/>
              <a:cs typeface="Times New Roman"/>
            </a:endParaRPr>
          </a:p>
          <a:p>
            <a:pPr marL="34290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en-US" sz="2000" dirty="0" err="1">
                <a:ea typeface="Calibri"/>
                <a:cs typeface="Times New Roman"/>
              </a:rPr>
              <a:t>Erstellung</a:t>
            </a:r>
            <a:r>
              <a:rPr lang="en-US" sz="2000" dirty="0">
                <a:ea typeface="Calibri"/>
                <a:cs typeface="Times New Roman"/>
              </a:rPr>
              <a:t> von </a:t>
            </a:r>
            <a:r>
              <a:rPr lang="en-US" sz="2000" dirty="0" err="1">
                <a:ea typeface="Calibri"/>
                <a:cs typeface="Times New Roman"/>
              </a:rPr>
              <a:t>Bildungs</a:t>
            </a:r>
            <a:r>
              <a:rPr lang="en-US" sz="2000" dirty="0">
                <a:ea typeface="Calibri"/>
                <a:cs typeface="Times New Roman"/>
              </a:rPr>
              <a:t>-</a:t>
            </a:r>
            <a:br>
              <a:rPr lang="en-US" sz="2000" dirty="0">
                <a:ea typeface="Calibri"/>
                <a:cs typeface="Times New Roman"/>
              </a:rPr>
            </a:br>
            <a:r>
              <a:rPr lang="en-US" sz="2000" dirty="0" err="1">
                <a:ea typeface="Calibri"/>
                <a:cs typeface="Times New Roman"/>
              </a:rPr>
              <a:t>materialien</a:t>
            </a:r>
            <a:endParaRPr lang="en-US" sz="2000" dirty="0">
              <a:ea typeface="Calibri"/>
              <a:cs typeface="Times New Roman"/>
            </a:endParaRPr>
          </a:p>
          <a:p>
            <a:pPr marL="34290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endParaRPr lang="en-US" sz="2000" dirty="0">
              <a:ea typeface="Calibri"/>
              <a:cs typeface="Times New Roman"/>
            </a:endParaRPr>
          </a:p>
          <a:p>
            <a:pPr marL="34290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a typeface="Calibri"/>
                <a:cs typeface="Times New Roman"/>
              </a:rPr>
              <a:t>Bi- und multilaterale Projekte</a:t>
            </a:r>
          </a:p>
          <a:p>
            <a:pPr marL="34290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endParaRPr lang="en-US" sz="2000" dirty="0">
              <a:ea typeface="Calibri"/>
              <a:cs typeface="Times New Roman"/>
            </a:endParaRPr>
          </a:p>
          <a:p>
            <a:pPr marL="34290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ea typeface="Calibri"/>
                <a:cs typeface="Times New Roman"/>
              </a:rPr>
              <a:t>E-learning</a:t>
            </a:r>
          </a:p>
          <a:p>
            <a:pPr>
              <a:buClr>
                <a:srgbClr val="CC0066"/>
              </a:buClr>
            </a:pPr>
            <a:endParaRPr lang="en-US" sz="2000" dirty="0">
              <a:ea typeface="Calibri"/>
              <a:cs typeface="Times New Roman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l="6630" t="17841" r="19621" b="4641"/>
          <a:stretch/>
        </p:blipFill>
        <p:spPr>
          <a:xfrm>
            <a:off x="-108520" y="1501141"/>
            <a:ext cx="5559429" cy="389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2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7" y="-1063"/>
            <a:ext cx="28765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3275856" y="182894"/>
            <a:ext cx="184731" cy="2812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11560" y="84024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Erfahrungen mit Live-Chats</a:t>
            </a:r>
          </a:p>
        </p:txBody>
      </p:sp>
      <p:sp>
        <p:nvSpPr>
          <p:cNvPr id="2" name="Rechteck 1"/>
          <p:cNvSpPr/>
          <p:nvPr/>
        </p:nvSpPr>
        <p:spPr>
          <a:xfrm>
            <a:off x="611560" y="1722361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Skype-Interviews in </a:t>
            </a:r>
            <a:r>
              <a:rPr lang="de-DE" sz="2000" dirty="0" err="1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nds</a:t>
            </a:r>
            <a:r>
              <a:rPr lang="de-DE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Schulen</a:t>
            </a:r>
          </a:p>
          <a:p>
            <a:pPr lvl="0">
              <a:buClr>
                <a:srgbClr val="CC0066"/>
              </a:buClr>
            </a:pPr>
            <a:endParaRPr lang="de-DE" sz="20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CC0066"/>
              </a:buClr>
              <a:buFont typeface="Wingdings" panose="05000000000000000000" pitchFamily="2" charset="2"/>
              <a:buChar char="v"/>
            </a:pPr>
            <a:r>
              <a:rPr lang="de-DE" sz="20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Skype-Gespräche zur aktuellen Lage in verschiedenen Ländern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852936"/>
            <a:ext cx="5688632" cy="379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82718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</Words>
  <Application>Microsoft Office PowerPoint</Application>
  <PresentationFormat>Bildschirmpräsentation (4:3)</PresentationFormat>
  <Paragraphs>116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Learn2Change    Global Network  of Educational Activists</dc:title>
  <dc:creator>Janecki</dc:creator>
  <cp:lastModifiedBy>Claudia Zahn</cp:lastModifiedBy>
  <cp:revision>103</cp:revision>
  <dcterms:created xsi:type="dcterms:W3CDTF">2017-10-11T12:54:43Z</dcterms:created>
  <dcterms:modified xsi:type="dcterms:W3CDTF">2019-09-19T16:28:32Z</dcterms:modified>
</cp:coreProperties>
</file>